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337" r:id="rId2"/>
    <p:sldId id="344" r:id="rId3"/>
    <p:sldId id="436" r:id="rId4"/>
    <p:sldId id="439" r:id="rId5"/>
    <p:sldId id="448" r:id="rId6"/>
    <p:sldId id="446" r:id="rId7"/>
    <p:sldId id="346" r:id="rId8"/>
    <p:sldId id="445" r:id="rId9"/>
    <p:sldId id="444" r:id="rId10"/>
    <p:sldId id="449" r:id="rId11"/>
    <p:sldId id="442" r:id="rId12"/>
    <p:sldId id="443" r:id="rId1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860" userDrawn="1">
          <p15:clr>
            <a:srgbClr val="A4A3A4"/>
          </p15:clr>
        </p15:guide>
        <p15:guide id="4" pos="192" userDrawn="1">
          <p15:clr>
            <a:srgbClr val="A4A3A4"/>
          </p15:clr>
        </p15:guide>
        <p15:guide id="5" pos="55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1004"/>
    <a:srgbClr val="BF1004"/>
    <a:srgbClr val="8D39A9"/>
    <a:srgbClr val="F15D44"/>
    <a:srgbClr val="00A66E"/>
    <a:srgbClr val="FF343B"/>
    <a:srgbClr val="4235A2"/>
    <a:srgbClr val="D7FF7C"/>
    <a:srgbClr val="FECC87"/>
    <a:srgbClr val="267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498"/>
  </p:normalViewPr>
  <p:slideViewPr>
    <p:cSldViewPr snapToGrid="0" snapToObjects="1">
      <p:cViewPr varScale="1">
        <p:scale>
          <a:sx n="119" d="100"/>
          <a:sy n="119" d="100"/>
        </p:scale>
        <p:origin x="1308" y="108"/>
      </p:cViewPr>
      <p:guideLst>
        <p:guide orient="horz" pos="1620"/>
        <p:guide pos="2880"/>
        <p:guide orient="horz" pos="1860"/>
        <p:guide pos="192"/>
        <p:guide pos="55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70" d="100"/>
          <a:sy n="170" d="100"/>
        </p:scale>
        <p:origin x="65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D5B35-EAD0-724A-965D-60C968FD7D9D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25047-F173-A44B-8F65-5E39855BD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69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70B19-67FE-DA48-8D61-7B24446A9C96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467A7-B1CB-DC4A-837D-B32A554E5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4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everyone! Thanks for taking time out for this. I’d like to share my journey at Nike so far.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467A7-B1CB-DC4A-837D-B32A554E57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50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467A7-B1CB-DC4A-837D-B32A554E57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71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require manually going through each response (not scalable)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467A7-B1CB-DC4A-837D-B32A554E577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854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467A7-B1CB-DC4A-837D-B32A554E57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3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467A7-B1CB-DC4A-837D-B32A554E57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81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 Sales GTM – deal with B2B specifically digital experience on nike.net</a:t>
            </a:r>
          </a:p>
          <a:p>
            <a:r>
              <a:rPr lang="en-US" dirty="0"/>
              <a:t>$12B – 9</a:t>
            </a:r>
            <a:r>
              <a:rPr lang="en-US" baseline="30000" dirty="0"/>
              <a:t>th</a:t>
            </a:r>
            <a:r>
              <a:rPr lang="en-US" dirty="0"/>
              <a:t> largest</a:t>
            </a:r>
          </a:p>
          <a:p>
            <a:r>
              <a:rPr lang="en-US" dirty="0"/>
              <a:t>Quoting Jim Scholefield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467A7-B1CB-DC4A-837D-B32A554E57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32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Nike.net is not perfect, yet! Two things that we wanted to focus for my project</a:t>
            </a:r>
          </a:p>
          <a:p>
            <a:endParaRPr lang="en-US" dirty="0"/>
          </a:p>
          <a:p>
            <a:r>
              <a:rPr lang="en-US" dirty="0"/>
              <a:t>The first one talks about the challenges that AE face every season. Futures activity (6-8 week). They tend to do this very close to the deadline - $100k example. Corresponding long-term vision is to empower AEs to proactively identify such customers and take appropriate actions to recover some of the revenue.</a:t>
            </a:r>
          </a:p>
          <a:p>
            <a:endParaRPr lang="en-US" dirty="0"/>
          </a:p>
          <a:p>
            <a:r>
              <a:rPr lang="en-US" dirty="0"/>
              <a:t>Second one - “One size does not fit all”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- 2x Speed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– 2x Innovation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467A7-B1CB-DC4A-837D-B32A554E57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02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Started off with one project…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467A7-B1CB-DC4A-837D-B32A554E577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757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plan to achieve this? Data Science.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467A7-B1CB-DC4A-837D-B32A554E57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11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tackle the first challenge of unpredictability of revenue - </a:t>
            </a:r>
          </a:p>
          <a:p>
            <a:r>
              <a:rPr lang="en-US" dirty="0"/>
              <a:t>Start messing around with data -&gt; True to all DS projects, First half – Data cleaning and preparation</a:t>
            </a:r>
          </a:p>
          <a:p>
            <a:r>
              <a:rPr lang="en-US" dirty="0"/>
              <a:t>Feature </a:t>
            </a:r>
            <a:r>
              <a:rPr lang="en-US" dirty="0" err="1"/>
              <a:t>engg</a:t>
            </a:r>
            <a:r>
              <a:rPr lang="en-US" dirty="0"/>
              <a:t>. – Correlated variables, variable importance, At Once were removed</a:t>
            </a:r>
          </a:p>
          <a:p>
            <a:endParaRPr lang="en-US" dirty="0"/>
          </a:p>
          <a:p>
            <a:r>
              <a:rPr lang="en-US" dirty="0"/>
              <a:t>Variance – also small vs large behavior is different and captured better with separate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467A7-B1CB-DC4A-837D-B32A554E57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20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  <a:p>
            <a:r>
              <a:rPr lang="en-US" dirty="0"/>
              <a:t>Feature </a:t>
            </a:r>
            <a:r>
              <a:rPr lang="en-US" dirty="0" err="1"/>
              <a:t>engg</a:t>
            </a:r>
            <a:r>
              <a:rPr lang="en-US" dirty="0"/>
              <a:t>. – Correlated variables, variable importance</a:t>
            </a:r>
          </a:p>
          <a:p>
            <a:endParaRPr lang="en-US" dirty="0"/>
          </a:p>
          <a:p>
            <a:r>
              <a:rPr lang="en-US" dirty="0"/>
              <a:t>Variance – also small vs large behavior is different and captured better with separate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467A7-B1CB-DC4A-837D-B32A554E57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1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point of our vision – personalization for everyone</a:t>
            </a:r>
          </a:p>
          <a:p>
            <a:endParaRPr lang="en-US" dirty="0"/>
          </a:p>
          <a:p>
            <a:r>
              <a:rPr lang="en-US" dirty="0"/>
              <a:t>Segment or profile our customers based on how they interact with nike.net and these were the 4 profiles that we came up with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467A7-B1CB-DC4A-837D-B32A554E57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62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781546"/>
            <a:ext cx="9144000" cy="361953"/>
          </a:xfrm>
          <a:prstGeom prst="rect">
            <a:avLst/>
          </a:prstGeom>
          <a:gradFill flip="none" rotWithShape="1">
            <a:gsLst>
              <a:gs pos="0">
                <a:srgbClr val="FECC87"/>
              </a:gs>
              <a:gs pos="100000">
                <a:srgbClr val="F15D4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358995" y="4682806"/>
            <a:ext cx="0" cy="2362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26886" y="125382"/>
            <a:ext cx="5078413" cy="3667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rgbClr val="F15D44"/>
                </a:solidFill>
                <a:latin typeface="Trade Gothic for Nike Bold Condensed" charset="0"/>
                <a:ea typeface="Trade Gothic for Nike Bold Condensed" charset="0"/>
                <a:cs typeface="Trade Gothic for Nike Bold Condensed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41"/>
          <a:stretch/>
        </p:blipFill>
        <p:spPr>
          <a:xfrm rot="10800000">
            <a:off x="124446" y="4781547"/>
            <a:ext cx="9144000" cy="3652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8589210" y="4839413"/>
            <a:ext cx="403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A442639-B573-D843-8045-466FA22511BE}" type="slidenum">
              <a:rPr lang="en-US" sz="1000" smtClean="0">
                <a:solidFill>
                  <a:schemeClr val="bg1"/>
                </a:solidFill>
                <a:latin typeface="Trade Gothic for Nike Bold Condensed" charset="0"/>
                <a:ea typeface="Trade Gothic for Nike Bold Condensed" charset="0"/>
                <a:cs typeface="Trade Gothic for Nike Bold Condensed" charset="0"/>
              </a:rPr>
              <a:t>‹#›</a:t>
            </a:fld>
            <a:endParaRPr lang="en-US" sz="1000" dirty="0">
              <a:solidFill>
                <a:schemeClr val="bg1"/>
              </a:solidFill>
              <a:latin typeface="Trade Gothic for Nike Bold Condensed" charset="0"/>
              <a:ea typeface="Trade Gothic for Nike Bold Condensed" charset="0"/>
              <a:cs typeface="Trade Gothic for Nike Bold Condensed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311759" y="4910181"/>
            <a:ext cx="672990" cy="10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 rot="5400000">
            <a:off x="4391024" y="390523"/>
            <a:ext cx="361953" cy="9144000"/>
          </a:xfrm>
          <a:prstGeom prst="rect">
            <a:avLst/>
          </a:prstGeom>
          <a:gradFill>
            <a:gsLst>
              <a:gs pos="0">
                <a:srgbClr val="BF1004"/>
              </a:gs>
              <a:gs pos="100000">
                <a:srgbClr val="FF343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358995" y="4682806"/>
            <a:ext cx="0" cy="2362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26886" y="125382"/>
            <a:ext cx="5078413" cy="3667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rgbClr val="BF1004"/>
                </a:solidFill>
                <a:latin typeface="Trade Gothic for Nike Bold Condensed" charset="0"/>
                <a:ea typeface="Trade Gothic for Nike Bold Condensed" charset="0"/>
                <a:cs typeface="Trade Gothic for Nike Bold Condensed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41"/>
          <a:stretch/>
        </p:blipFill>
        <p:spPr>
          <a:xfrm rot="10800000">
            <a:off x="124446" y="4781547"/>
            <a:ext cx="9144000" cy="36527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8589210" y="4839413"/>
            <a:ext cx="403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A442639-B573-D843-8045-466FA22511BE}" type="slidenum">
              <a:rPr lang="en-US" sz="1000" smtClean="0">
                <a:solidFill>
                  <a:schemeClr val="bg1"/>
                </a:solidFill>
                <a:latin typeface="Trade Gothic for Nike Bold Condensed" charset="0"/>
                <a:ea typeface="Trade Gothic for Nike Bold Condensed" charset="0"/>
                <a:cs typeface="Trade Gothic for Nike Bold Condensed" charset="0"/>
              </a:rPr>
              <a:t>‹#›</a:t>
            </a:fld>
            <a:endParaRPr lang="en-US" sz="1000" dirty="0">
              <a:solidFill>
                <a:schemeClr val="bg1"/>
              </a:solidFill>
              <a:latin typeface="Trade Gothic for Nike Bold Condensed" charset="0"/>
              <a:ea typeface="Trade Gothic for Nike Bold Condensed" charset="0"/>
              <a:cs typeface="Trade Gothic for Nike Bold Condensed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311759" y="4910181"/>
            <a:ext cx="672990" cy="10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4391024" y="390523"/>
            <a:ext cx="361953" cy="9144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358995" y="4682806"/>
            <a:ext cx="0" cy="2362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26886" y="125382"/>
            <a:ext cx="5078413" cy="3667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rgbClr val="4235A2"/>
                </a:solidFill>
                <a:latin typeface="Trade Gothic for Nike Bold Condensed" charset="0"/>
                <a:ea typeface="Trade Gothic for Nike Bold Condensed" charset="0"/>
                <a:cs typeface="Trade Gothic for Nike Bold Condensed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41"/>
          <a:stretch/>
        </p:blipFill>
        <p:spPr>
          <a:xfrm rot="10800000">
            <a:off x="124446" y="4781547"/>
            <a:ext cx="9144000" cy="36527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8589210" y="4839413"/>
            <a:ext cx="403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A442639-B573-D843-8045-466FA22511BE}" type="slidenum">
              <a:rPr lang="en-US" sz="1000" smtClean="0">
                <a:solidFill>
                  <a:schemeClr val="bg1"/>
                </a:solidFill>
                <a:latin typeface="Trade Gothic for Nike Bold Condensed" charset="0"/>
                <a:ea typeface="Trade Gothic for Nike Bold Condensed" charset="0"/>
                <a:cs typeface="Trade Gothic for Nike Bold Condensed" charset="0"/>
              </a:rPr>
              <a:t>‹#›</a:t>
            </a:fld>
            <a:endParaRPr lang="en-US" sz="1000" dirty="0">
              <a:solidFill>
                <a:schemeClr val="bg1"/>
              </a:solidFill>
              <a:latin typeface="Trade Gothic for Nike Bold Condensed" charset="0"/>
              <a:ea typeface="Trade Gothic for Nike Bold Condensed" charset="0"/>
              <a:cs typeface="Trade Gothic for Nike Bold Condensed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311759" y="4910181"/>
            <a:ext cx="672990" cy="10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26886" y="125382"/>
            <a:ext cx="5078413" cy="3667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accent4"/>
                </a:solidFill>
                <a:latin typeface="Trade Gothic for Nike Bold Condensed" charset="0"/>
                <a:ea typeface="Trade Gothic for Nike Bold Condensed" charset="0"/>
                <a:cs typeface="Trade Gothic for Nike Bold Condensed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 rot="5400000">
            <a:off x="4391024" y="390524"/>
            <a:ext cx="361954" cy="9144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358995" y="4682806"/>
            <a:ext cx="0" cy="2362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41"/>
          <a:stretch/>
        </p:blipFill>
        <p:spPr>
          <a:xfrm rot="10800000">
            <a:off x="124446" y="4781547"/>
            <a:ext cx="9144000" cy="36527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8589210" y="4839413"/>
            <a:ext cx="403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A442639-B573-D843-8045-466FA22511BE}" type="slidenum">
              <a:rPr lang="en-US" sz="1000" smtClean="0">
                <a:solidFill>
                  <a:schemeClr val="bg1"/>
                </a:solidFill>
                <a:latin typeface="Trade Gothic for Nike Bold Condensed" charset="0"/>
                <a:ea typeface="Trade Gothic for Nike Bold Condensed" charset="0"/>
                <a:cs typeface="Trade Gothic for Nike Bold Condensed" charset="0"/>
              </a:rPr>
              <a:t>‹#›</a:t>
            </a:fld>
            <a:endParaRPr lang="en-US" sz="1000" dirty="0">
              <a:solidFill>
                <a:schemeClr val="bg1"/>
              </a:solidFill>
              <a:latin typeface="Trade Gothic for Nike Bold Condensed" charset="0"/>
              <a:ea typeface="Trade Gothic for Nike Bold Condensed" charset="0"/>
              <a:cs typeface="Trade Gothic for Nike Bold Condensed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311759" y="4910181"/>
            <a:ext cx="672990" cy="10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rot="5400000">
            <a:off x="4391027" y="390523"/>
            <a:ext cx="361953" cy="9144002"/>
          </a:xfrm>
          <a:prstGeom prst="rect">
            <a:avLst/>
          </a:prstGeom>
          <a:gradFill>
            <a:gsLst>
              <a:gs pos="0">
                <a:srgbClr val="00A66E"/>
              </a:gs>
              <a:gs pos="100000">
                <a:srgbClr val="D0F26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358995" y="4682806"/>
            <a:ext cx="0" cy="2362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26886" y="125382"/>
            <a:ext cx="5078413" cy="3667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rgbClr val="00A66E"/>
                </a:solidFill>
                <a:latin typeface="Trade Gothic for Nike Bold Condensed" charset="0"/>
                <a:ea typeface="Trade Gothic for Nike Bold Condensed" charset="0"/>
                <a:cs typeface="Trade Gothic for Nike Bold Condensed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41"/>
          <a:stretch/>
        </p:blipFill>
        <p:spPr>
          <a:xfrm rot="10800000">
            <a:off x="124446" y="4781547"/>
            <a:ext cx="9144000" cy="36527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8589210" y="4839413"/>
            <a:ext cx="403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A442639-B573-D843-8045-466FA22511BE}" type="slidenum">
              <a:rPr lang="en-US" sz="1000" smtClean="0">
                <a:solidFill>
                  <a:schemeClr val="bg1"/>
                </a:solidFill>
                <a:latin typeface="Trade Gothic for Nike Bold Condensed" charset="0"/>
                <a:ea typeface="Trade Gothic for Nike Bold Condensed" charset="0"/>
                <a:cs typeface="Trade Gothic for Nike Bold Condensed" charset="0"/>
              </a:rPr>
              <a:t>‹#›</a:t>
            </a:fld>
            <a:endParaRPr lang="en-US" sz="1000" dirty="0">
              <a:solidFill>
                <a:schemeClr val="bg1"/>
              </a:solidFill>
              <a:latin typeface="Trade Gothic for Nike Bold Condensed" charset="0"/>
              <a:ea typeface="Trade Gothic for Nike Bold Condensed" charset="0"/>
              <a:cs typeface="Trade Gothic for Nike Bold Condensed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311759" y="4910181"/>
            <a:ext cx="672990" cy="10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rot="5400000">
            <a:off x="4391026" y="390525"/>
            <a:ext cx="361950" cy="9144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358995" y="4682806"/>
            <a:ext cx="0" cy="2362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41"/>
          <a:stretch/>
        </p:blipFill>
        <p:spPr>
          <a:xfrm rot="10800000">
            <a:off x="124446" y="4781549"/>
            <a:ext cx="9144000" cy="365273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8589210" y="4839413"/>
            <a:ext cx="403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A442639-B573-D843-8045-466FA22511BE}" type="slidenum">
              <a:rPr lang="en-US" sz="1000" smtClean="0">
                <a:solidFill>
                  <a:schemeClr val="bg1"/>
                </a:solidFill>
                <a:latin typeface="Trade Gothic for Nike Bold Condensed" charset="0"/>
                <a:ea typeface="Trade Gothic for Nike Bold Condensed" charset="0"/>
                <a:cs typeface="Trade Gothic for Nike Bold Condensed" charset="0"/>
              </a:rPr>
              <a:t>‹#›</a:t>
            </a:fld>
            <a:endParaRPr lang="en-US" sz="1000" dirty="0">
              <a:solidFill>
                <a:schemeClr val="bg1"/>
              </a:solidFill>
              <a:latin typeface="Trade Gothic for Nike Bold Condensed" charset="0"/>
              <a:ea typeface="Trade Gothic for Nike Bold Condensed" charset="0"/>
              <a:cs typeface="Trade Gothic for Nike Bold Condensed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311759" y="4910181"/>
            <a:ext cx="672990" cy="104687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1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5400000">
            <a:off x="4390083" y="391463"/>
            <a:ext cx="363834" cy="9144002"/>
          </a:xfrm>
          <a:prstGeom prst="rect">
            <a:avLst/>
          </a:prstGeom>
          <a:gradFill>
            <a:gsLst>
              <a:gs pos="0">
                <a:srgbClr val="424345"/>
              </a:gs>
              <a:gs pos="100000">
                <a:srgbClr val="B7C0B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41"/>
          <a:stretch/>
        </p:blipFill>
        <p:spPr>
          <a:xfrm rot="10800000">
            <a:off x="124446" y="4781547"/>
            <a:ext cx="9144000" cy="36527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8589210" y="4839413"/>
            <a:ext cx="403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A442639-B573-D843-8045-466FA22511BE}" type="slidenum">
              <a:rPr lang="en-US" sz="1000" smtClean="0">
                <a:solidFill>
                  <a:schemeClr val="bg1"/>
                </a:solidFill>
                <a:latin typeface="Trade Gothic for Nike Bold Condensed" charset="0"/>
                <a:ea typeface="Trade Gothic for Nike Bold Condensed" charset="0"/>
                <a:cs typeface="Trade Gothic for Nike Bold Condensed" charset="0"/>
              </a:rPr>
              <a:t>‹#›</a:t>
            </a:fld>
            <a:endParaRPr lang="en-US" sz="1000" dirty="0">
              <a:solidFill>
                <a:schemeClr val="bg1"/>
              </a:solidFill>
              <a:latin typeface="Trade Gothic for Nike Bold Condensed" charset="0"/>
              <a:ea typeface="Trade Gothic for Nike Bold Condensed" charset="0"/>
              <a:cs typeface="Trade Gothic for Nike Bold Condensed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358995" y="4682806"/>
            <a:ext cx="0" cy="2362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26886" y="125382"/>
            <a:ext cx="5078413" cy="3667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Trade Gothic for Nike Bold Condensed" charset="0"/>
                <a:ea typeface="Trade Gothic for Nike Bold Condensed" charset="0"/>
                <a:cs typeface="Trade Gothic for Nike Bold Condensed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311759" y="4910181"/>
            <a:ext cx="672990" cy="104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589210" y="4795924"/>
            <a:ext cx="403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A442639-B573-D843-8045-466FA22511BE}" type="slidenum">
              <a:rPr lang="en-US" sz="1000" smtClean="0">
                <a:solidFill>
                  <a:schemeClr val="tx1"/>
                </a:solidFill>
                <a:latin typeface="Trade Gothic for Nike Bold Condensed" charset="0"/>
                <a:ea typeface="Trade Gothic for Nike Bold Condensed" charset="0"/>
                <a:cs typeface="Trade Gothic for Nike Bold Condensed" charset="0"/>
              </a:rPr>
              <a:t>‹#›</a:t>
            </a:fld>
            <a:endParaRPr lang="en-US" sz="1000" dirty="0">
              <a:solidFill>
                <a:schemeClr val="tx1"/>
              </a:solidFill>
              <a:latin typeface="Trade Gothic for Nike Bold Condensed" charset="0"/>
              <a:ea typeface="Trade Gothic for Nike Bold Condensed" charset="0"/>
              <a:cs typeface="Trade Gothic for Nike Bold Condensed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317855" y="4866073"/>
            <a:ext cx="672990" cy="10468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954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8" r:id="rId3"/>
    <p:sldLayoutId id="2147483669" r:id="rId4"/>
    <p:sldLayoutId id="2147483674" r:id="rId5"/>
    <p:sldLayoutId id="2147483671" r:id="rId6"/>
    <p:sldLayoutId id="2147483670" r:id="rId7"/>
    <p:sldLayoutId id="2147483672" r:id="rId8"/>
    <p:sldLayoutId id="2147483667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294399" y="2461364"/>
            <a:ext cx="3082102" cy="76410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accent3"/>
                </a:solidFill>
                <a:latin typeface="Trade Gothic for Nike BdCn" panose="020B0806040303020004" pitchFamily="34" charset="0"/>
                <a:ea typeface="Trade Gothic for Nike Bold Condensed" charset="0"/>
                <a:cs typeface="Trade Gothic for Nike Bold Condensed" charset="0"/>
              </a:rPr>
              <a:t>GLOBAL SALES DIGITAL INSIGHTS</a:t>
            </a:r>
            <a:br>
              <a:rPr lang="en-US" sz="2000" dirty="0">
                <a:solidFill>
                  <a:schemeClr val="accent4"/>
                </a:solidFill>
                <a:latin typeface="Trade Gothic for Nike BdCn" panose="020B0806040303020004" pitchFamily="34" charset="0"/>
                <a:ea typeface="Trade Gothic for Nike Bold Condensed" charset="0"/>
                <a:cs typeface="Trade Gothic for Nike Bold Condensed" charset="0"/>
              </a:rPr>
            </a:br>
            <a:r>
              <a:rPr lang="en-US" sz="1400" dirty="0">
                <a:solidFill>
                  <a:schemeClr val="accent4"/>
                </a:solidFill>
                <a:latin typeface="Trade Gothic for Nike BdCn" panose="020B0806040303020004" pitchFamily="34" charset="0"/>
                <a:ea typeface="Trade Gothic for Nike Bold Condensed" charset="0"/>
                <a:cs typeface="Trade Gothic for Nike Bold Condensed" charset="0"/>
              </a:rPr>
              <a:t>LEARNINGS &amp; JOURNEY THIS SUMMER</a:t>
            </a:r>
          </a:p>
          <a:p>
            <a:endParaRPr lang="en-US" sz="1200" dirty="0">
              <a:latin typeface="Trade Gothic for Nike Bold Condensed" charset="0"/>
              <a:ea typeface="Trade Gothic for Nike Bold Condensed" charset="0"/>
              <a:cs typeface="Trade Gothic for Nike Bold Condensed" charset="0"/>
            </a:endParaRPr>
          </a:p>
          <a:p>
            <a:r>
              <a:rPr lang="en-US" sz="1200" dirty="0">
                <a:latin typeface="Trade Gothic for Nike 365 BdCn" panose="020B0806040303020004" pitchFamily="34" charset="0"/>
                <a:ea typeface="Trade Gothic for Nike Bold Condensed" charset="0"/>
                <a:cs typeface="Trade Gothic for Nike Bold Condensed" charset="0"/>
              </a:rPr>
              <a:t>7 AUGUST 2017</a:t>
            </a:r>
          </a:p>
        </p:txBody>
      </p:sp>
    </p:spTree>
    <p:extLst>
      <p:ext uri="{BB962C8B-B14F-4D97-AF65-F5344CB8AC3E}">
        <p14:creationId xmlns:p14="http://schemas.microsoft.com/office/powerpoint/2010/main" val="1320269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/>
          <p:cNvSpPr txBox="1">
            <a:spLocks/>
          </p:cNvSpPr>
          <p:nvPr/>
        </p:nvSpPr>
        <p:spPr>
          <a:xfrm>
            <a:off x="303893" y="1185264"/>
            <a:ext cx="3804557" cy="30741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Trade Gothic for Nike BdCn"/>
                <a:ea typeface="+mn-ea"/>
                <a:cs typeface="Trade Gothic for Nike BdC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REVENUE FORECASTING MODEL</a:t>
            </a:r>
            <a:endParaRPr lang="en-GB" sz="1600" dirty="0"/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329293" y="1673305"/>
            <a:ext cx="3887107" cy="16032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Trade Gothic for Nike BdCn"/>
                <a:ea typeface="+mn-ea"/>
                <a:cs typeface="Trade Gothic for Nike BdC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ts val="1300"/>
              </a:lnSpc>
              <a:spcBef>
                <a:spcPts val="1200"/>
              </a:spcBef>
              <a:buClr>
                <a:srgbClr val="939597"/>
              </a:buClr>
              <a:buFont typeface="Wingdings" charset="2"/>
              <a:buChar char="§"/>
            </a:pPr>
            <a:r>
              <a:rPr lang="en-GB" sz="1200" dirty="0">
                <a:latin typeface="Trade Gothic for Nike 365" panose="020B0503040303020004" pitchFamily="34" charset="0"/>
                <a:cs typeface="Trade Gothic for Nike 365"/>
              </a:rPr>
              <a:t>Observe fundamental differences in how small and large customers leverage nike.net</a:t>
            </a:r>
          </a:p>
          <a:p>
            <a:pPr marL="171450" indent="-171450">
              <a:lnSpc>
                <a:spcPts val="1300"/>
              </a:lnSpc>
              <a:spcBef>
                <a:spcPts val="1200"/>
              </a:spcBef>
              <a:buClr>
                <a:srgbClr val="939597"/>
              </a:buClr>
              <a:buFont typeface="Wingdings" charset="2"/>
              <a:buChar char="§"/>
            </a:pPr>
            <a:r>
              <a:rPr lang="en-GB" sz="1200" dirty="0">
                <a:latin typeface="Trade Gothic for Nike 365" panose="020B0503040303020004" pitchFamily="34" charset="0"/>
                <a:cs typeface="Trade Gothic for Nike 365"/>
              </a:rPr>
              <a:t>Explore potential for revenue growth from increasing nike.net engagement for large customers</a:t>
            </a:r>
          </a:p>
          <a:p>
            <a:pPr marL="171450" indent="-171450">
              <a:lnSpc>
                <a:spcPts val="1300"/>
              </a:lnSpc>
              <a:spcBef>
                <a:spcPts val="1200"/>
              </a:spcBef>
              <a:buClr>
                <a:srgbClr val="939597"/>
              </a:buClr>
              <a:buFont typeface="Wingdings" charset="2"/>
              <a:buChar char="§"/>
            </a:pPr>
            <a:r>
              <a:rPr lang="en-GB" sz="1200" dirty="0">
                <a:latin typeface="Trade Gothic for Nike 365" panose="020B0503040303020004" pitchFamily="34" charset="0"/>
                <a:cs typeface="Trade Gothic for Nike 365"/>
              </a:rPr>
              <a:t>Continue to learn from more data (incorporate seasonality) to deliver more accurate revenue forecasts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rade Gothic for Nike BdCn" panose="020B0806040303020004" pitchFamily="34" charset="0"/>
              </a:rPr>
              <a:t>KEY TAKEAWAYS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74650" y="1555750"/>
            <a:ext cx="3733800" cy="0"/>
          </a:xfrm>
          <a:prstGeom prst="line">
            <a:avLst/>
          </a:prstGeom>
          <a:ln w="9525" cmpd="sng">
            <a:solidFill>
              <a:srgbClr val="4C575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/>
          <p:cNvSpPr txBox="1">
            <a:spLocks/>
          </p:cNvSpPr>
          <p:nvPr/>
        </p:nvSpPr>
        <p:spPr>
          <a:xfrm>
            <a:off x="4795396" y="1166214"/>
            <a:ext cx="4043804" cy="30741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Trade Gothic for Nike BdCn"/>
                <a:ea typeface="+mn-ea"/>
                <a:cs typeface="Trade Gothic for Nike BdC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CUSTOMER PROFILING</a:t>
            </a:r>
            <a:endParaRPr lang="en-GB" sz="16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4866153" y="1560763"/>
            <a:ext cx="3841750" cy="0"/>
          </a:xfrm>
          <a:prstGeom prst="line">
            <a:avLst/>
          </a:prstGeom>
          <a:ln w="9525" cmpd="sng">
            <a:solidFill>
              <a:srgbClr val="4C575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"/>
          <p:cNvSpPr txBox="1">
            <a:spLocks/>
          </p:cNvSpPr>
          <p:nvPr/>
        </p:nvSpPr>
        <p:spPr>
          <a:xfrm>
            <a:off x="4866153" y="1673305"/>
            <a:ext cx="3887107" cy="16032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Trade Gothic for Nike BdCn"/>
                <a:ea typeface="+mn-ea"/>
                <a:cs typeface="Trade Gothic for Nike BdC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ts val="1300"/>
              </a:lnSpc>
              <a:spcBef>
                <a:spcPts val="1200"/>
              </a:spcBef>
              <a:buClr>
                <a:srgbClr val="939597"/>
              </a:buClr>
              <a:buFont typeface="Wingdings" charset="2"/>
              <a:buChar char="§"/>
            </a:pPr>
            <a:r>
              <a:rPr lang="en-GB" sz="1200" dirty="0">
                <a:latin typeface="Trade Gothic for Nike 365" panose="020B0503040303020004" pitchFamily="34" charset="0"/>
                <a:cs typeface="Trade Gothic for Nike 365"/>
              </a:rPr>
              <a:t>Understand our customers and their preferences better</a:t>
            </a:r>
          </a:p>
          <a:p>
            <a:pPr marL="171450" indent="-171450">
              <a:lnSpc>
                <a:spcPts val="1300"/>
              </a:lnSpc>
              <a:spcBef>
                <a:spcPts val="1200"/>
              </a:spcBef>
              <a:buClr>
                <a:srgbClr val="939597"/>
              </a:buClr>
              <a:buFont typeface="Wingdings" charset="2"/>
              <a:buChar char="§"/>
            </a:pPr>
            <a:r>
              <a:rPr lang="en-GB" sz="1200" dirty="0">
                <a:latin typeface="Trade Gothic for Nike 365" panose="020B0503040303020004" pitchFamily="34" charset="0"/>
                <a:cs typeface="Trade Gothic for Nike 365"/>
              </a:rPr>
              <a:t>Identify key customers for different features on the website to garner feedback</a:t>
            </a:r>
          </a:p>
          <a:p>
            <a:pPr marL="171450" indent="-171450">
              <a:lnSpc>
                <a:spcPts val="1300"/>
              </a:lnSpc>
              <a:spcBef>
                <a:spcPts val="1200"/>
              </a:spcBef>
              <a:buClr>
                <a:srgbClr val="939597"/>
              </a:buClr>
              <a:buFont typeface="Wingdings" charset="2"/>
              <a:buChar char="§"/>
            </a:pPr>
            <a:r>
              <a:rPr lang="en-GB" sz="1200" dirty="0">
                <a:latin typeface="Trade Gothic for Nike 365" panose="020B0503040303020004" pitchFamily="34" charset="0"/>
              </a:rPr>
              <a:t>Perform more in-depth profiling as we gather more data</a:t>
            </a:r>
          </a:p>
        </p:txBody>
      </p:sp>
      <p:sp>
        <p:nvSpPr>
          <p:cNvPr id="10" name="Shape 58"/>
          <p:cNvSpPr/>
          <p:nvPr/>
        </p:nvSpPr>
        <p:spPr>
          <a:xfrm flipV="1">
            <a:off x="4570736" y="1218859"/>
            <a:ext cx="1" cy="2743200"/>
          </a:xfrm>
          <a:prstGeom prst="line">
            <a:avLst/>
          </a:prstGeom>
          <a:ln w="9525" cap="rnd">
            <a:solidFill>
              <a:srgbClr val="4C575D"/>
            </a:solidFill>
            <a:prstDash val="solid"/>
            <a:round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7998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gradFill>
            <a:gsLst>
              <a:gs pos="0">
                <a:srgbClr val="1DBCD2"/>
              </a:gs>
              <a:gs pos="100000">
                <a:srgbClr val="2A5AA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9144002" cy="5143500"/>
          </a:xfrm>
          <a:prstGeom prst="rect">
            <a:avLst/>
          </a:prstGeom>
        </p:spPr>
      </p:pic>
      <p:sp>
        <p:nvSpPr>
          <p:cNvPr id="22" name="Text Placeholder 3"/>
          <p:cNvSpPr txBox="1">
            <a:spLocks/>
          </p:cNvSpPr>
          <p:nvPr/>
        </p:nvSpPr>
        <p:spPr>
          <a:xfrm>
            <a:off x="226885" y="125382"/>
            <a:ext cx="8511598" cy="36671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cap="all" dirty="0">
                <a:solidFill>
                  <a:schemeClr val="bg1"/>
                </a:solidFill>
                <a:latin typeface="Trade Gothic for Nike BdCn" panose="020B0806040303020004" pitchFamily="34" charset="0"/>
              </a:rPr>
              <a:t>Sneak peek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3463" y="909757"/>
            <a:ext cx="4621778" cy="166199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800" spc="100" dirty="0">
                <a:solidFill>
                  <a:schemeClr val="bg1"/>
                </a:solidFill>
                <a:latin typeface="Trade Gothic for Nike 365 BdCn" panose="020B0806040303020004" pitchFamily="34" charset="0"/>
                <a:ea typeface="Trade Gothic for Nike Bold Condensed" charset="0"/>
                <a:cs typeface="Trade Gothic for Nike Bold Condensed" charset="0"/>
              </a:rPr>
              <a:t>IMPROVING USER EXPERIENCE FOR EMPLOYEES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spc="100" dirty="0">
                <a:solidFill>
                  <a:schemeClr val="bg1"/>
                </a:solidFill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  <a:t>Employee Engagement team conducted a survey </a:t>
            </a:r>
            <a:br>
              <a:rPr lang="en-US" sz="1200" spc="100" dirty="0">
                <a:solidFill>
                  <a:schemeClr val="bg1"/>
                </a:solidFill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</a:br>
            <a:r>
              <a:rPr lang="en-US" sz="1200" spc="100" dirty="0">
                <a:solidFill>
                  <a:schemeClr val="bg1"/>
                </a:solidFill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  <a:t>evaluating productivity tools at Nike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spc="100" dirty="0">
                <a:solidFill>
                  <a:schemeClr val="bg1"/>
                </a:solidFill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  <a:t>Obtained 1300 different textual responses which</a:t>
            </a:r>
            <a:br>
              <a:rPr lang="en-US" sz="1200" spc="100" dirty="0">
                <a:solidFill>
                  <a:schemeClr val="bg1"/>
                </a:solidFill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</a:br>
            <a:r>
              <a:rPr lang="en-US" sz="1200" spc="100" dirty="0">
                <a:solidFill>
                  <a:schemeClr val="bg1"/>
                </a:solidFill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  <a:t>cannot be summarized directly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spc="100" dirty="0">
                <a:solidFill>
                  <a:schemeClr val="bg1"/>
                </a:solidFill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  <a:t>Leverage natural language processing techniques </a:t>
            </a:r>
            <a:br>
              <a:rPr lang="en-US" sz="1200" spc="100" dirty="0">
                <a:solidFill>
                  <a:schemeClr val="bg1"/>
                </a:solidFill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</a:br>
            <a:r>
              <a:rPr lang="en-US" sz="1200" spc="100" dirty="0">
                <a:solidFill>
                  <a:schemeClr val="bg1"/>
                </a:solidFill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  <a:t>to make sense of the survey</a:t>
            </a:r>
          </a:p>
          <a:p>
            <a:endParaRPr lang="en-US" sz="1200" spc="100" dirty="0">
              <a:solidFill>
                <a:schemeClr val="bg1"/>
              </a:solidFill>
              <a:latin typeface="Trade Gothic for Nike 365" panose="020B0503040303020004" pitchFamily="34" charset="0"/>
              <a:ea typeface="Trade Gothic for Nike Bold Condensed" charset="0"/>
              <a:cs typeface="Trade Gothic for Nike Bold Condense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99368" y="2571750"/>
            <a:ext cx="152714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800" spc="100" dirty="0">
                <a:solidFill>
                  <a:schemeClr val="bg1"/>
                </a:solidFill>
                <a:latin typeface="Trade Gothic for Nike 365 BdCn" panose="020B0806040303020004" pitchFamily="34" charset="0"/>
                <a:ea typeface="Trade Gothic for Nike Bold Condensed" charset="0"/>
                <a:cs typeface="Trade Gothic for Nike Bold Condensed" charset="0"/>
              </a:rPr>
              <a:t>…STAY TUNED</a:t>
            </a:r>
          </a:p>
        </p:txBody>
      </p:sp>
    </p:spTree>
    <p:extLst>
      <p:ext uri="{BB962C8B-B14F-4D97-AF65-F5344CB8AC3E}">
        <p14:creationId xmlns:p14="http://schemas.microsoft.com/office/powerpoint/2010/main" val="1337584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9600" y="568369"/>
            <a:ext cx="569600" cy="2154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5400000">
            <a:off x="2000252" y="-2000249"/>
            <a:ext cx="5143497" cy="9144002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100000" contrast="-100000"/>
          </a:blip>
          <a:stretch>
            <a:fillRect/>
          </a:stretch>
        </p:blipFill>
        <p:spPr>
          <a:xfrm>
            <a:off x="3940694" y="2120646"/>
            <a:ext cx="1262611" cy="6313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19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75736" y="3130703"/>
            <a:ext cx="2955787" cy="143729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1180"/>
              </a:lnSpc>
              <a:spcBef>
                <a:spcPts val="800"/>
              </a:spcBef>
            </a:pPr>
            <a:r>
              <a:rPr lang="en-US" sz="1200" b="1" kern="0" dirty="0">
                <a:solidFill>
                  <a:schemeClr val="accent3">
                    <a:lumMod val="75000"/>
                  </a:schemeClr>
                </a:solidFill>
                <a:latin typeface="Trade Gothic for Nike 365" panose="020B0503040303020004" pitchFamily="34" charset="0"/>
                <a:cs typeface="Trade Gothic for Nike 365 Light"/>
              </a:rPr>
              <a:t>Education</a:t>
            </a:r>
          </a:p>
          <a:p>
            <a:pPr>
              <a:lnSpc>
                <a:spcPts val="1180"/>
              </a:lnSpc>
              <a:spcBef>
                <a:spcPts val="800"/>
              </a:spcBef>
            </a:pPr>
            <a:r>
              <a:rPr lang="en-US" sz="1200" kern="0" dirty="0">
                <a:solidFill>
                  <a:srgbClr val="4F575D"/>
                </a:solidFill>
                <a:latin typeface="Trade Gothic for Nike 365" panose="020B0503040303020004" pitchFamily="34" charset="0"/>
                <a:cs typeface="Trade Gothic for Nike 365 Light"/>
              </a:rPr>
              <a:t>B.S. Electrical &amp; Electronics Engineering (2006-2010)</a:t>
            </a:r>
          </a:p>
          <a:p>
            <a:pPr>
              <a:lnSpc>
                <a:spcPts val="1180"/>
              </a:lnSpc>
              <a:spcBef>
                <a:spcPts val="800"/>
              </a:spcBef>
            </a:pPr>
            <a:r>
              <a:rPr lang="en-US" sz="1200" b="1" kern="0" dirty="0">
                <a:solidFill>
                  <a:schemeClr val="accent3">
                    <a:lumMod val="75000"/>
                  </a:schemeClr>
                </a:solidFill>
                <a:latin typeface="Trade Gothic for Nike 365" panose="020B0503040303020004" pitchFamily="34" charset="0"/>
                <a:cs typeface="Trade Gothic for Nike 365 Light"/>
              </a:rPr>
              <a:t>Professional Experience</a:t>
            </a:r>
            <a:endParaRPr lang="en-US" sz="1200" kern="0" dirty="0">
              <a:solidFill>
                <a:srgbClr val="4F575D"/>
              </a:solidFill>
              <a:latin typeface="Trade Gothic for Nike 365" panose="020B0503040303020004" pitchFamily="34" charset="0"/>
              <a:cs typeface="Trade Gothic for Nike 365 Light"/>
            </a:endParaRPr>
          </a:p>
          <a:p>
            <a:pPr>
              <a:lnSpc>
                <a:spcPts val="1180"/>
              </a:lnSpc>
              <a:spcBef>
                <a:spcPts val="800"/>
              </a:spcBef>
            </a:pPr>
            <a:r>
              <a:rPr lang="en-US" sz="1200" kern="0" dirty="0">
                <a:solidFill>
                  <a:srgbClr val="4F575D"/>
                </a:solidFill>
                <a:latin typeface="Trade Gothic for Nike 365" panose="020B0503040303020004" pitchFamily="34" charset="0"/>
                <a:cs typeface="Trade Gothic for Nike 365 Light"/>
              </a:rPr>
              <a:t>Software Engineer at Goldman Sachs (2010-2016)</a:t>
            </a:r>
          </a:p>
          <a:p>
            <a:pPr>
              <a:lnSpc>
                <a:spcPts val="1180"/>
              </a:lnSpc>
              <a:spcBef>
                <a:spcPts val="800"/>
              </a:spcBef>
            </a:pPr>
            <a:r>
              <a:rPr lang="en-US" sz="1200" b="1" kern="0" dirty="0">
                <a:solidFill>
                  <a:schemeClr val="accent3">
                    <a:lumMod val="75000"/>
                  </a:schemeClr>
                </a:solidFill>
                <a:latin typeface="Trade Gothic for Nike 365" panose="020B0503040303020004" pitchFamily="34" charset="0"/>
                <a:cs typeface="Trade Gothic for Nike 365 Light"/>
              </a:rPr>
              <a:t>Hobbies</a:t>
            </a:r>
          </a:p>
          <a:p>
            <a:pPr>
              <a:lnSpc>
                <a:spcPts val="1180"/>
              </a:lnSpc>
              <a:spcBef>
                <a:spcPts val="800"/>
              </a:spcBef>
            </a:pPr>
            <a:r>
              <a:rPr lang="en-US" sz="1200" kern="0" dirty="0">
                <a:solidFill>
                  <a:srgbClr val="4F575D"/>
                </a:solidFill>
                <a:latin typeface="Trade Gothic for Nike 365" panose="020B0503040303020004" pitchFamily="34" charset="0"/>
                <a:cs typeface="Trade Gothic for Nike 365 Light"/>
              </a:rPr>
              <a:t>Hiking / Camping / Food</a:t>
            </a:r>
          </a:p>
          <a:p>
            <a:pPr>
              <a:lnSpc>
                <a:spcPts val="1180"/>
              </a:lnSpc>
              <a:spcBef>
                <a:spcPts val="800"/>
              </a:spcBef>
            </a:pPr>
            <a:r>
              <a:rPr lang="en-US" sz="1200" kern="0" dirty="0">
                <a:solidFill>
                  <a:srgbClr val="4F575D"/>
                </a:solidFill>
                <a:latin typeface="Trade Gothic for Nike 365" panose="020B0503040303020004" pitchFamily="34" charset="0"/>
                <a:cs typeface="Trade Gothic for Nike 365 Light"/>
              </a:rPr>
              <a:t>… and Data Science</a:t>
            </a:r>
          </a:p>
          <a:p>
            <a:pPr marL="171450" indent="-171450">
              <a:lnSpc>
                <a:spcPts val="1180"/>
              </a:lnSpc>
              <a:spcBef>
                <a:spcPts val="800"/>
              </a:spcBef>
              <a:buFont typeface="Wingdings" charset="2"/>
              <a:buChar char="§"/>
            </a:pPr>
            <a:endParaRPr lang="en-US" sz="900" kern="0" dirty="0">
              <a:solidFill>
                <a:srgbClr val="4F575D"/>
              </a:solidFill>
              <a:latin typeface="Trade Gothic for Nike 365 Light"/>
              <a:cs typeface="Trade Gothic for Nike 365 Light"/>
            </a:endParaRPr>
          </a:p>
          <a:p>
            <a:pPr marL="171450" indent="-171450">
              <a:lnSpc>
                <a:spcPts val="1180"/>
              </a:lnSpc>
              <a:spcBef>
                <a:spcPts val="800"/>
              </a:spcBef>
              <a:buFont typeface="Wingdings" charset="2"/>
              <a:buChar char="§"/>
            </a:pPr>
            <a:endParaRPr lang="en-US" sz="900" kern="0" dirty="0">
              <a:solidFill>
                <a:srgbClr val="4F575D"/>
              </a:solidFill>
              <a:latin typeface="Trade Gothic for Nike 365 Light"/>
              <a:cs typeface="Trade Gothic for Nike 365 Light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530049" y="2470587"/>
            <a:ext cx="2711450" cy="0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3"/>
          <p:cNvSpPr txBox="1">
            <a:spLocks/>
          </p:cNvSpPr>
          <p:nvPr/>
        </p:nvSpPr>
        <p:spPr>
          <a:xfrm>
            <a:off x="477224" y="1563051"/>
            <a:ext cx="2764275" cy="371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30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spc="-40" noProof="0" dirty="0">
                <a:solidFill>
                  <a:srgbClr val="3C3C3B"/>
                </a:solidFill>
                <a:latin typeface="Trade Gothic for Nike BdCn"/>
                <a:cs typeface="Trade Gothic for Nike BdCn"/>
              </a:rPr>
              <a:t>Rohan </a:t>
            </a:r>
            <a:r>
              <a:rPr lang="en-US" sz="1800" kern="0" spc="-40" noProof="0" dirty="0" err="1">
                <a:solidFill>
                  <a:srgbClr val="3C3C3B"/>
                </a:solidFill>
                <a:latin typeface="Trade Gothic for Nike BdCn"/>
                <a:cs typeface="Trade Gothic for Nike BdCn"/>
              </a:rPr>
              <a:t>jha</a:t>
            </a:r>
            <a:endParaRPr lang="en-US" sz="1800" kern="0" spc="-40" noProof="0" dirty="0">
              <a:solidFill>
                <a:srgbClr val="3C3C3B"/>
              </a:solidFill>
              <a:latin typeface="Trade Gothic for Nike BdCn"/>
              <a:cs typeface="Trade Gothic for Nike BdCn"/>
            </a:endParaRPr>
          </a:p>
          <a:p>
            <a:pPr marL="0" marR="0" lvl="0" indent="0" algn="ctr" defTabSz="914400" rtl="0" eaLnBrk="1" fontAlgn="auto" latinLnBrk="0" hangingPunct="1">
              <a:lnSpc>
                <a:spcPts val="30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spc="-40" noProof="0" dirty="0">
                <a:solidFill>
                  <a:srgbClr val="3C3C3B"/>
                </a:solidFill>
                <a:latin typeface="Trade Gothic for Nike BdCn"/>
                <a:cs typeface="Trade Gothic for Nike BdCn"/>
              </a:rPr>
              <a:t>Northwestern university (M.S. </a:t>
            </a:r>
            <a:r>
              <a:rPr lang="en-US" sz="1800" kern="0" spc="-40" dirty="0">
                <a:solidFill>
                  <a:srgbClr val="3C3C3B"/>
                </a:solidFill>
                <a:latin typeface="Trade Gothic for Nike BdCn"/>
                <a:cs typeface="Trade Gothic for Nike BdCn"/>
              </a:rPr>
              <a:t>Analytics 2017)</a:t>
            </a:r>
            <a:endParaRPr kumimoji="0" lang="en-US" sz="1800" b="0" i="0" u="none" strike="noStrike" kern="0" cap="all" spc="-4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Trade Gothic for Nike BdCn"/>
              <a:cs typeface="Trade Gothic for Nike BdCn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rade Gothic for Nike BdCn" panose="020B0806040303020004" pitchFamily="34" charset="0"/>
              </a:rPr>
              <a:t>HELLO OREGON!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372" y="308738"/>
            <a:ext cx="4857286" cy="426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4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38"/>
            <a:ext cx="9144000" cy="5143538"/>
          </a:xfrm>
          <a:prstGeom prst="rect">
            <a:avLst/>
          </a:prstGeom>
          <a:gradFill>
            <a:gsLst>
              <a:gs pos="0">
                <a:srgbClr val="1DBCD2"/>
              </a:gs>
              <a:gs pos="100000">
                <a:srgbClr val="2A5AA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alphaModFix amt="7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533" y="1"/>
            <a:ext cx="9150533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62" y="1"/>
            <a:ext cx="9150533" cy="5147239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84857" y="991076"/>
            <a:ext cx="4015124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spc="100" dirty="0">
                <a:solidFill>
                  <a:schemeClr val="bg1"/>
                </a:solidFill>
                <a:latin typeface="Trade Gothic for Nike BdCn" panose="020B0806040303020004" pitchFamily="34" charset="0"/>
                <a:ea typeface="Trade Gothic for Nike Bold Condensed" charset="0"/>
                <a:cs typeface="Trade Gothic for Nike Bold Condensed" charset="0"/>
              </a:rPr>
              <a:t>SALES IN 2016 </a:t>
            </a:r>
          </a:p>
          <a:p>
            <a:r>
              <a:rPr lang="en-US" sz="1600" spc="100" dirty="0">
                <a:solidFill>
                  <a:schemeClr val="bg1"/>
                </a:solidFill>
                <a:latin typeface="Trade Gothic for Nike BdCn" panose="020B0806040303020004" pitchFamily="34" charset="0"/>
                <a:ea typeface="Trade Gothic for Nike Bold Condensed" charset="0"/>
                <a:cs typeface="Trade Gothic for Nike Bold Condensed" charset="0"/>
              </a:rPr>
              <a:t>THROUGH NIKE.NET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78487" y="2052183"/>
            <a:ext cx="1146468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spc="100" dirty="0">
                <a:solidFill>
                  <a:schemeClr val="bg1"/>
                </a:solidFill>
                <a:latin typeface="Trade Gothic for Nike BdCn" panose="020B0806040303020004" pitchFamily="34" charset="0"/>
                <a:ea typeface="Trade Gothic for Nike Bold Condensed" charset="0"/>
                <a:cs typeface="Trade Gothic for Nike Bold Condensed" charset="0"/>
              </a:rPr>
              <a:t>9TH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84857" y="2257400"/>
            <a:ext cx="2113722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spc="100" dirty="0">
                <a:solidFill>
                  <a:schemeClr val="bg1"/>
                </a:solidFill>
                <a:latin typeface="Trade Gothic for Nike BdCn" panose="020B0806040303020004" pitchFamily="34" charset="0"/>
                <a:ea typeface="Trade Gothic for Nike Bold Condensed" charset="0"/>
                <a:cs typeface="Trade Gothic for Nike Bold Condensed" charset="0"/>
              </a:rPr>
              <a:t>LARGEST E-COMMERCE PLATFORM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72654" y="3643476"/>
            <a:ext cx="3516886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600" spc="100" dirty="0">
                <a:solidFill>
                  <a:schemeClr val="bg1"/>
                </a:solidFill>
                <a:latin typeface="Trade Gothic for Nike BdCn" panose="020B0806040303020004" pitchFamily="34" charset="0"/>
                <a:ea typeface="Trade Gothic for Nike Bold Condensed" charset="0"/>
                <a:cs typeface="Trade Gothic for Nike Bold Condensed" charset="0"/>
              </a:rPr>
              <a:t>LARGEST WEBSITE </a:t>
            </a:r>
          </a:p>
          <a:p>
            <a:r>
              <a:rPr lang="en-US" sz="1600" spc="100" dirty="0">
                <a:solidFill>
                  <a:schemeClr val="bg1"/>
                </a:solidFill>
                <a:latin typeface="Trade Gothic for Nike BdCn" panose="020B0806040303020004" pitchFamily="34" charset="0"/>
                <a:ea typeface="Trade Gothic for Nike Bold Condensed" charset="0"/>
                <a:cs typeface="Trade Gothic for Nike Bold Condensed" charset="0"/>
              </a:rPr>
              <a:t>HOSTED ON AMAZON (AWS)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78487" y="785634"/>
            <a:ext cx="1505540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spc="100" dirty="0">
                <a:solidFill>
                  <a:schemeClr val="bg1"/>
                </a:solidFill>
                <a:latin typeface="Trade Gothic for Nike BdCn" panose="020B0806040303020004" pitchFamily="34" charset="0"/>
                <a:ea typeface="Trade Gothic for Nike Bold Condensed" charset="0"/>
                <a:cs typeface="Trade Gothic for Nike Bold Condensed" charset="0"/>
              </a:rPr>
              <a:t>$12B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78487" y="3414176"/>
            <a:ext cx="1223412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spc="100" dirty="0">
                <a:solidFill>
                  <a:schemeClr val="bg1"/>
                </a:solidFill>
                <a:latin typeface="Trade Gothic for Nike BdCn" panose="020B0806040303020004" pitchFamily="34" charset="0"/>
                <a:ea typeface="Trade Gothic for Nike Bold Condensed" charset="0"/>
                <a:cs typeface="Trade Gothic for Nike Bold Condensed" charset="0"/>
              </a:rPr>
              <a:t>3RD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367" y="0"/>
            <a:ext cx="3495128" cy="5143500"/>
          </a:xfrm>
          <a:prstGeom prst="rect">
            <a:avLst/>
          </a:prstGeom>
        </p:spPr>
      </p:pic>
      <p:sp>
        <p:nvSpPr>
          <p:cNvPr id="13" name="Text Placeholder 3"/>
          <p:cNvSpPr txBox="1">
            <a:spLocks/>
          </p:cNvSpPr>
          <p:nvPr/>
        </p:nvSpPr>
        <p:spPr>
          <a:xfrm>
            <a:off x="226886" y="125382"/>
            <a:ext cx="5078413" cy="36671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Trade Gothic for Nike 365 BdCn" panose="020B0806040303020004" pitchFamily="34" charset="0"/>
              </a:rPr>
              <a:t>NIKE.NET HIGHLIGHTS</a:t>
            </a:r>
          </a:p>
        </p:txBody>
      </p:sp>
    </p:spTree>
    <p:extLst>
      <p:ext uri="{BB962C8B-B14F-4D97-AF65-F5344CB8AC3E}">
        <p14:creationId xmlns:p14="http://schemas.microsoft.com/office/powerpoint/2010/main" val="418086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58"/>
          <p:cNvSpPr/>
          <p:nvPr/>
        </p:nvSpPr>
        <p:spPr>
          <a:xfrm flipV="1">
            <a:off x="4570736" y="1218859"/>
            <a:ext cx="1" cy="2743200"/>
          </a:xfrm>
          <a:prstGeom prst="line">
            <a:avLst/>
          </a:prstGeom>
          <a:ln w="9525" cap="rnd">
            <a:solidFill>
              <a:srgbClr val="4C575D"/>
            </a:solidFill>
            <a:prstDash val="solid"/>
            <a:round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rade Gothic for Nike 365 BdCn" panose="020B0806040303020004" pitchFamily="34" charset="0"/>
              </a:rPr>
              <a:t>GAMEPLAN</a:t>
            </a:r>
          </a:p>
        </p:txBody>
      </p:sp>
      <p:sp>
        <p:nvSpPr>
          <p:cNvPr id="11" name="Text Placeholder 8"/>
          <p:cNvSpPr txBox="1">
            <a:spLocks/>
          </p:cNvSpPr>
          <p:nvPr/>
        </p:nvSpPr>
        <p:spPr>
          <a:xfrm>
            <a:off x="5155293" y="1462438"/>
            <a:ext cx="4546209" cy="31660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Trade Gothic for Nike BdCn"/>
                <a:ea typeface="+mn-ea"/>
                <a:cs typeface="Trade Gothic for Nike BdC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LONG-TERM VISION</a:t>
            </a:r>
          </a:p>
        </p:txBody>
      </p:sp>
      <p:sp>
        <p:nvSpPr>
          <p:cNvPr id="16" name="Text Placeholder 1"/>
          <p:cNvSpPr txBox="1">
            <a:spLocks/>
          </p:cNvSpPr>
          <p:nvPr/>
        </p:nvSpPr>
        <p:spPr>
          <a:xfrm>
            <a:off x="5155293" y="1621171"/>
            <a:ext cx="3537857" cy="24174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Trade Gothic for Nike BdCn"/>
                <a:ea typeface="+mn-ea"/>
                <a:cs typeface="Trade Gothic for Nike BdC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  <a:spcBef>
                <a:spcPts val="1200"/>
              </a:spcBef>
            </a:pPr>
            <a:endParaRPr lang="en-GB" sz="1200" dirty="0">
              <a:latin typeface="Trade Gothic for Nike 365" panose="020B0503040303020004" pitchFamily="34" charset="0"/>
              <a:cs typeface="Trade Gothic for Nike 365"/>
            </a:endParaRPr>
          </a:p>
          <a:p>
            <a:pPr>
              <a:lnSpc>
                <a:spcPts val="1500"/>
              </a:lnSpc>
              <a:spcBef>
                <a:spcPts val="1200"/>
              </a:spcBef>
            </a:pPr>
            <a:r>
              <a:rPr lang="en-GB" sz="1200" b="1" dirty="0">
                <a:solidFill>
                  <a:schemeClr val="accent3">
                    <a:lumMod val="75000"/>
                  </a:schemeClr>
                </a:solidFill>
                <a:latin typeface="Trade Gothic for Nike 365" panose="020B0503040303020004" pitchFamily="34" charset="0"/>
                <a:cs typeface="Trade Gothic for Nike 365"/>
              </a:rPr>
              <a:t>Proactive Engagement</a:t>
            </a:r>
            <a:r>
              <a:rPr lang="en-GB" sz="1200" b="1" dirty="0">
                <a:latin typeface="Trade Gothic for Nike 365" panose="020B0503040303020004" pitchFamily="34" charset="0"/>
                <a:cs typeface="Trade Gothic for Nike 365"/>
              </a:rPr>
              <a:t> </a:t>
            </a:r>
            <a:r>
              <a:rPr lang="en-GB" sz="1200" dirty="0">
                <a:latin typeface="Trade Gothic for Nike 365" panose="020B0503040303020004" pitchFamily="34" charset="0"/>
                <a:cs typeface="Trade Gothic for Nike 365"/>
              </a:rPr>
              <a:t>- Identify potential low-performing customers and take timely action to recoup revenue</a:t>
            </a:r>
          </a:p>
          <a:p>
            <a:pPr>
              <a:lnSpc>
                <a:spcPts val="1500"/>
              </a:lnSpc>
              <a:spcBef>
                <a:spcPts val="1200"/>
              </a:spcBef>
            </a:pPr>
            <a:endParaRPr lang="en-US" sz="1200" dirty="0">
              <a:latin typeface="Trade Gothic for Nike 365" panose="020B0503040303020004" pitchFamily="34" charset="0"/>
              <a:cs typeface="Trade Gothic for Nike 365"/>
            </a:endParaRPr>
          </a:p>
          <a:p>
            <a:pPr>
              <a:lnSpc>
                <a:spcPts val="1500"/>
              </a:lnSpc>
              <a:spcBef>
                <a:spcPts val="1200"/>
              </a:spcBef>
            </a:pP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Trade Gothic for Nike 365" panose="020B0503040303020004" pitchFamily="34" charset="0"/>
                <a:cs typeface="Trade Gothic for Nike 365"/>
              </a:rPr>
              <a:t>Personalization</a:t>
            </a:r>
            <a:r>
              <a:rPr lang="en-US" sz="1200" dirty="0">
                <a:latin typeface="Trade Gothic for Nike 365" panose="020B0503040303020004" pitchFamily="34" charset="0"/>
                <a:cs typeface="Trade Gothic for Nike 365"/>
              </a:rPr>
              <a:t> – Customize nike.net for each customer to enhance digital shopping experience</a:t>
            </a:r>
            <a:endParaRPr lang="en-GB" sz="1000" dirty="0">
              <a:latin typeface="Trade Gothic for Nike 365" panose="020B0503040303020004" pitchFamily="34" charset="0"/>
              <a:cs typeface="Trade Gothic for Nike 365"/>
            </a:endParaRPr>
          </a:p>
        </p:txBody>
      </p:sp>
      <p:sp>
        <p:nvSpPr>
          <p:cNvPr id="17" name="Text Placeholder 8"/>
          <p:cNvSpPr txBox="1">
            <a:spLocks/>
          </p:cNvSpPr>
          <p:nvPr/>
        </p:nvSpPr>
        <p:spPr>
          <a:xfrm>
            <a:off x="609084" y="1463629"/>
            <a:ext cx="3686291" cy="31660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Trade Gothic for Nike BdCn"/>
                <a:ea typeface="+mn-ea"/>
                <a:cs typeface="Trade Gothic for Nike BdC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CURRENT STATE</a:t>
            </a:r>
          </a:p>
        </p:txBody>
      </p:sp>
      <p:sp>
        <p:nvSpPr>
          <p:cNvPr id="18" name="Text Placeholder 1"/>
          <p:cNvSpPr txBox="1">
            <a:spLocks/>
          </p:cNvSpPr>
          <p:nvPr/>
        </p:nvSpPr>
        <p:spPr>
          <a:xfrm>
            <a:off x="609084" y="1635098"/>
            <a:ext cx="3537857" cy="24174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Trade Gothic for Nike BdCn"/>
                <a:ea typeface="+mn-ea"/>
                <a:cs typeface="Trade Gothic for Nike BdC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  <a:spcBef>
                <a:spcPts val="1200"/>
              </a:spcBef>
            </a:pPr>
            <a:endParaRPr lang="en-GB" sz="1200" dirty="0">
              <a:latin typeface="Trade Gothic for Nike 365" panose="020B0503040303020004" pitchFamily="34" charset="0"/>
              <a:cs typeface="Trade Gothic for Nike 365"/>
            </a:endParaRPr>
          </a:p>
          <a:p>
            <a:pPr>
              <a:lnSpc>
                <a:spcPts val="1500"/>
              </a:lnSpc>
              <a:spcBef>
                <a:spcPts val="1200"/>
              </a:spcBef>
            </a:pPr>
            <a:r>
              <a:rPr lang="en-GB" sz="1200" dirty="0">
                <a:latin typeface="Trade Gothic for Nike 365" panose="020B0503040303020004" pitchFamily="34" charset="0"/>
                <a:cs typeface="Trade Gothic for Nike 365"/>
              </a:rPr>
              <a:t>Customers place their orders very close to season deadlines - Account Executives unable to react</a:t>
            </a:r>
          </a:p>
          <a:p>
            <a:pPr>
              <a:lnSpc>
                <a:spcPts val="1500"/>
              </a:lnSpc>
              <a:spcBef>
                <a:spcPts val="1200"/>
              </a:spcBef>
            </a:pPr>
            <a:endParaRPr lang="en-US" sz="1200" dirty="0">
              <a:latin typeface="Trade Gothic for Nike 365" panose="020B0503040303020004" pitchFamily="34" charset="0"/>
              <a:cs typeface="Trade Gothic for Nike 365"/>
            </a:endParaRPr>
          </a:p>
          <a:p>
            <a:pPr>
              <a:lnSpc>
                <a:spcPts val="1500"/>
              </a:lnSpc>
              <a:spcBef>
                <a:spcPts val="1200"/>
              </a:spcBef>
            </a:pPr>
            <a:br>
              <a:rPr lang="en-US" sz="1200" dirty="0">
                <a:latin typeface="Trade Gothic for Nike 365" panose="020B0503040303020004" pitchFamily="34" charset="0"/>
                <a:cs typeface="Trade Gothic for Nike 365"/>
              </a:rPr>
            </a:br>
            <a:r>
              <a:rPr lang="en-US" sz="1200" dirty="0">
                <a:latin typeface="Trade Gothic for Nike 365" panose="020B0503040303020004" pitchFamily="34" charset="0"/>
                <a:cs typeface="Trade Gothic for Nike 365"/>
              </a:rPr>
              <a:t>Every customer gets the same user experience on nike.net</a:t>
            </a:r>
            <a:endParaRPr lang="en-GB" sz="1000" dirty="0">
              <a:latin typeface="Trade Gothic for Nike 365" panose="020B0503040303020004" pitchFamily="34" charset="0"/>
              <a:cs typeface="Trade Gothic for Nike 365"/>
            </a:endParaRPr>
          </a:p>
        </p:txBody>
      </p:sp>
    </p:spTree>
    <p:extLst>
      <p:ext uri="{BB962C8B-B14F-4D97-AF65-F5344CB8AC3E}">
        <p14:creationId xmlns:p14="http://schemas.microsoft.com/office/powerpoint/2010/main" val="344232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gradFill>
            <a:gsLst>
              <a:gs pos="0">
                <a:srgbClr val="1DBCD2"/>
              </a:gs>
              <a:gs pos="100000">
                <a:srgbClr val="2A5AA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9144002" cy="5143500"/>
          </a:xfrm>
          <a:prstGeom prst="rect">
            <a:avLst/>
          </a:prstGeom>
        </p:spPr>
      </p:pic>
      <p:sp>
        <p:nvSpPr>
          <p:cNvPr id="22" name="Text Placeholder 3"/>
          <p:cNvSpPr txBox="1">
            <a:spLocks/>
          </p:cNvSpPr>
          <p:nvPr/>
        </p:nvSpPr>
        <p:spPr>
          <a:xfrm>
            <a:off x="226885" y="125382"/>
            <a:ext cx="8511598" cy="36671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cap="all" dirty="0">
                <a:solidFill>
                  <a:schemeClr val="bg1"/>
                </a:solidFill>
                <a:latin typeface="Trade Gothic for Nike BdCn" panose="020B0806040303020004" pitchFamily="34" charset="0"/>
              </a:rPr>
              <a:t>gameplan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95836" y="1221146"/>
            <a:ext cx="5647765" cy="106368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600" dirty="0">
                <a:latin typeface="Trade Gothic for Nike 365 BdCn" panose="020B0806040303020004" pitchFamily="34" charset="0"/>
                <a:ea typeface="Trade Gothic for Nike Bold Condensed" charset="0"/>
                <a:cs typeface="Trade Gothic for Nike Bold Condensed" charset="0"/>
              </a:rPr>
              <a:t>PROACTIVE ENGAGEMENT </a:t>
            </a:r>
            <a:r>
              <a:rPr lang="en-US" sz="2400" spc="600" dirty="0">
                <a:solidFill>
                  <a:schemeClr val="bg1"/>
                </a:solidFill>
                <a:latin typeface="Trade Gothic for Nike 365 BdCn" panose="020B0806040303020004" pitchFamily="34" charset="0"/>
                <a:ea typeface="Trade Gothic for Nike Bold Condensed" charset="0"/>
                <a:cs typeface="Trade Gothic for Nike Bold Condensed" charset="0"/>
              </a:rPr>
              <a:t>REVENUE FORECASTING MODEL</a:t>
            </a:r>
            <a:r>
              <a:rPr lang="en-US" sz="2800" spc="600" dirty="0">
                <a:solidFill>
                  <a:schemeClr val="bg1"/>
                </a:solidFill>
                <a:latin typeface="Trade Gothic for Nike Bold Condensed" charset="0"/>
                <a:ea typeface="Trade Gothic for Nike Bold Condensed" charset="0"/>
                <a:cs typeface="Trade Gothic for Nike Bold Condensed" charset="0"/>
              </a:rPr>
              <a:t> 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246505" y="2720203"/>
            <a:ext cx="5647765" cy="106368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spc="600" dirty="0">
                <a:latin typeface="Trade Gothic for Nike 365 BdCn" panose="020B0806040303020004" pitchFamily="34" charset="0"/>
                <a:ea typeface="Trade Gothic for Nike Bold Condensed" charset="0"/>
                <a:cs typeface="Trade Gothic for Nike Bold Condensed" charset="0"/>
              </a:rPr>
              <a:t>PERSONALIZATION</a:t>
            </a:r>
            <a:br>
              <a:rPr lang="en-US" sz="2400" b="1" spc="600" dirty="0">
                <a:latin typeface="Trade Gothic for Nike 365 BdCn" panose="020B0806040303020004" pitchFamily="34" charset="0"/>
                <a:ea typeface="Trade Gothic for Nike Bold Condensed" charset="0"/>
                <a:cs typeface="Trade Gothic for Nike Bold Condensed" charset="0"/>
              </a:rPr>
            </a:br>
            <a:r>
              <a:rPr lang="en-US" sz="2400" spc="600" dirty="0">
                <a:solidFill>
                  <a:schemeClr val="bg1"/>
                </a:solidFill>
                <a:latin typeface="Trade Gothic for Nike 365 BdCn" panose="020B0806040303020004" pitchFamily="34" charset="0"/>
                <a:ea typeface="Trade Gothic for Nike Bold Condensed" charset="0"/>
                <a:cs typeface="Trade Gothic for Nike Bold Condensed" charset="0"/>
              </a:rPr>
              <a:t>CUSTOMER PROFILING</a:t>
            </a:r>
            <a:r>
              <a:rPr lang="en-US" sz="2800" spc="600" dirty="0">
                <a:solidFill>
                  <a:schemeClr val="bg1"/>
                </a:solidFill>
                <a:latin typeface="Trade Gothic for Nike Bold Condensed" charset="0"/>
                <a:ea typeface="Trade Gothic for Nike Bold Condensed" charset="0"/>
                <a:cs typeface="Trade Gothic for Nike Bold Condensed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9524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58"/>
          <p:cNvSpPr/>
          <p:nvPr/>
        </p:nvSpPr>
        <p:spPr>
          <a:xfrm flipV="1">
            <a:off x="4925461" y="1218859"/>
            <a:ext cx="1" cy="2743200"/>
          </a:xfrm>
          <a:prstGeom prst="line">
            <a:avLst/>
          </a:prstGeom>
          <a:ln w="9525" cap="rnd">
            <a:solidFill>
              <a:srgbClr val="4C575D"/>
            </a:solidFill>
            <a:prstDash val="solid"/>
            <a:round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rade Gothic for Nike 365 BdCn" panose="020B0806040303020004" pitchFamily="34" charset="0"/>
              </a:rPr>
              <a:t>LEVERAGE DATA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05299" y="1362435"/>
            <a:ext cx="3672800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800" spc="100" dirty="0">
                <a:latin typeface="Trade Gothic for Nike 365 BdCn" panose="020B0806040303020004" pitchFamily="34" charset="0"/>
                <a:ea typeface="Trade Gothic for Nike Bold Condensed" charset="0"/>
                <a:cs typeface="Trade Gothic for Nike Bold Condensed" charset="0"/>
              </a:rPr>
              <a:t>NIKE.NET METRICS</a:t>
            </a:r>
          </a:p>
          <a:p>
            <a:r>
              <a:rPr lang="en-US" sz="1200" spc="100" dirty="0"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  <a:t>Capture customer activity on the website.</a:t>
            </a:r>
          </a:p>
          <a:p>
            <a:r>
              <a:rPr lang="en-US" sz="1200" spc="100" dirty="0"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  <a:t>Example metrics like Add/Remove products </a:t>
            </a:r>
            <a:br>
              <a:rPr lang="en-US" sz="1200" spc="100" dirty="0"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</a:br>
            <a:r>
              <a:rPr lang="en-US" sz="1200" spc="100" dirty="0"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  <a:t>from cart, Campaign Views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5299" y="2915519"/>
            <a:ext cx="2890535" cy="55399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800" spc="100" dirty="0">
                <a:latin typeface="Trade Gothic for Nike 365 BdCn" panose="020B0806040303020004" pitchFamily="34" charset="0"/>
                <a:ea typeface="Trade Gothic for Nike Bold Condensed" charset="0"/>
                <a:cs typeface="Trade Gothic for Nike Bold Condensed" charset="0"/>
              </a:rPr>
              <a:t>NIKE.NET SALES</a:t>
            </a:r>
          </a:p>
          <a:p>
            <a:r>
              <a:rPr lang="en-US" sz="1200" spc="100" dirty="0"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  <a:t>Orders and revenue from nike.net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69" y="1362435"/>
            <a:ext cx="4081939" cy="21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9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/>
          <p:cNvSpPr txBox="1">
            <a:spLocks/>
          </p:cNvSpPr>
          <p:nvPr/>
        </p:nvSpPr>
        <p:spPr>
          <a:xfrm>
            <a:off x="303893" y="1185264"/>
            <a:ext cx="3804557" cy="30741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Trade Gothic for Nike BdCn"/>
                <a:ea typeface="+mn-ea"/>
                <a:cs typeface="Trade Gothic for Nike BdC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METHODOLOGY</a:t>
            </a:r>
            <a:endParaRPr lang="en-GB" sz="1600" dirty="0"/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329293" y="1673305"/>
            <a:ext cx="3887107" cy="16032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Trade Gothic for Nike BdCn"/>
                <a:ea typeface="+mn-ea"/>
                <a:cs typeface="Trade Gothic for Nike BdC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ts val="1300"/>
              </a:lnSpc>
              <a:spcBef>
                <a:spcPts val="1200"/>
              </a:spcBef>
              <a:buClr>
                <a:srgbClr val="939597"/>
              </a:buClr>
              <a:buFont typeface="Wingdings" charset="2"/>
              <a:buChar char="§"/>
            </a:pPr>
            <a:r>
              <a:rPr lang="en-GB" sz="1200" dirty="0">
                <a:latin typeface="Trade Gothic for Nike 365" panose="020B0503040303020004" pitchFamily="34" charset="0"/>
                <a:cs typeface="Trade Gothic for Nike 365"/>
              </a:rPr>
              <a:t>Aggregated data for each customer at a season level</a:t>
            </a:r>
          </a:p>
          <a:p>
            <a:pPr marL="171450" indent="-171450">
              <a:lnSpc>
                <a:spcPts val="1300"/>
              </a:lnSpc>
              <a:spcBef>
                <a:spcPts val="1200"/>
              </a:spcBef>
              <a:buClr>
                <a:srgbClr val="939597"/>
              </a:buClr>
              <a:buFont typeface="Wingdings" charset="2"/>
              <a:buChar char="§"/>
            </a:pPr>
            <a:r>
              <a:rPr lang="en-GB" sz="1200" dirty="0">
                <a:latin typeface="Trade Gothic for Nike 365" panose="020B0503040303020004" pitchFamily="34" charset="0"/>
                <a:cs typeface="Trade Gothic for Nike 365"/>
              </a:rPr>
              <a:t>Designed separate models for small and large customers due to high variance in revenue</a:t>
            </a:r>
          </a:p>
          <a:p>
            <a:pPr marL="171450" indent="-171450">
              <a:lnSpc>
                <a:spcPts val="1300"/>
              </a:lnSpc>
              <a:spcBef>
                <a:spcPts val="1200"/>
              </a:spcBef>
              <a:buClr>
                <a:srgbClr val="939597"/>
              </a:buClr>
              <a:buFont typeface="Wingdings" charset="2"/>
              <a:buChar char="§"/>
            </a:pPr>
            <a:r>
              <a:rPr lang="en-GB" sz="1200" dirty="0">
                <a:latin typeface="Trade Gothic for Nike 365" panose="020B0503040303020004" pitchFamily="34" charset="0"/>
                <a:cs typeface="Trade Gothic for Nike 365"/>
              </a:rPr>
              <a:t>Built forecasting models using different methods: Linear Regression, Random Forest, Gradient Boosted Machine. Random Forest performed slightly better than the rest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rade Gothic for Nike BdCn" panose="020B0806040303020004" pitchFamily="34" charset="0"/>
              </a:rPr>
              <a:t>REVENUE FORECASTING MODEL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74650" y="1555750"/>
            <a:ext cx="3733800" cy="0"/>
          </a:xfrm>
          <a:prstGeom prst="line">
            <a:avLst/>
          </a:prstGeom>
          <a:ln w="9525" cmpd="sng">
            <a:solidFill>
              <a:srgbClr val="4C575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/>
          <p:cNvSpPr txBox="1">
            <a:spLocks/>
          </p:cNvSpPr>
          <p:nvPr/>
        </p:nvSpPr>
        <p:spPr>
          <a:xfrm>
            <a:off x="4795396" y="1166214"/>
            <a:ext cx="4043804" cy="30741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Trade Gothic for Nike BdCn"/>
                <a:ea typeface="+mn-ea"/>
                <a:cs typeface="Trade Gothic for Nike BdC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RESULTS</a:t>
            </a:r>
            <a:endParaRPr lang="en-GB" sz="16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4866153" y="1536700"/>
            <a:ext cx="3841750" cy="0"/>
          </a:xfrm>
          <a:prstGeom prst="line">
            <a:avLst/>
          </a:prstGeom>
          <a:ln w="9525" cmpd="sng">
            <a:solidFill>
              <a:srgbClr val="4C575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"/>
          <p:cNvSpPr txBox="1">
            <a:spLocks/>
          </p:cNvSpPr>
          <p:nvPr/>
        </p:nvSpPr>
        <p:spPr>
          <a:xfrm>
            <a:off x="4866153" y="1673305"/>
            <a:ext cx="3887107" cy="16032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Trade Gothic for Nike BdCn"/>
                <a:ea typeface="+mn-ea"/>
                <a:cs typeface="Trade Gothic for Nike BdC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ts val="1300"/>
              </a:lnSpc>
              <a:spcBef>
                <a:spcPts val="1200"/>
              </a:spcBef>
              <a:buClr>
                <a:srgbClr val="939597"/>
              </a:buClr>
              <a:buFont typeface="Wingdings" charset="2"/>
              <a:buChar char="§"/>
            </a:pPr>
            <a:r>
              <a:rPr lang="en-GB" sz="1200" dirty="0">
                <a:latin typeface="Trade Gothic for Nike 365" panose="020B0503040303020004" pitchFamily="34" charset="0"/>
                <a:cs typeface="Trade Gothic for Nike 365"/>
              </a:rPr>
              <a:t>Fair model with not a very high accuracy</a:t>
            </a:r>
          </a:p>
          <a:p>
            <a:pPr marL="171450" indent="-171450">
              <a:lnSpc>
                <a:spcPts val="1300"/>
              </a:lnSpc>
              <a:spcBef>
                <a:spcPts val="1200"/>
              </a:spcBef>
              <a:buClr>
                <a:srgbClr val="939597"/>
              </a:buClr>
              <a:buFont typeface="Wingdings" charset="2"/>
              <a:buChar char="§"/>
            </a:pPr>
            <a:r>
              <a:rPr lang="en-GB" sz="1200" dirty="0">
                <a:latin typeface="Trade Gothic for Nike 365" panose="020B0503040303020004" pitchFamily="34" charset="0"/>
                <a:cs typeface="Trade Gothic for Nike 365"/>
              </a:rPr>
              <a:t>Main challenge – lack of data (only 3 seasons’ data)</a:t>
            </a:r>
          </a:p>
          <a:p>
            <a:pPr marL="171450" indent="-171450">
              <a:lnSpc>
                <a:spcPts val="1300"/>
              </a:lnSpc>
              <a:spcBef>
                <a:spcPts val="1200"/>
              </a:spcBef>
              <a:buClr>
                <a:srgbClr val="939597"/>
              </a:buClr>
              <a:buFont typeface="Wingdings" charset="2"/>
              <a:buChar char="§"/>
            </a:pPr>
            <a:r>
              <a:rPr lang="en-GB" sz="1200" dirty="0">
                <a:latin typeface="Trade Gothic for Nike 365" panose="020B0503040303020004" pitchFamily="34" charset="0"/>
                <a:cs typeface="Trade Gothic for Nike 365"/>
              </a:rPr>
              <a:t>The predictions will continue to improve as the model keeps learning new data</a:t>
            </a:r>
          </a:p>
          <a:p>
            <a:pPr marL="171450" indent="-171450">
              <a:lnSpc>
                <a:spcPts val="1300"/>
              </a:lnSpc>
              <a:spcBef>
                <a:spcPts val="1200"/>
              </a:spcBef>
              <a:buClr>
                <a:srgbClr val="939597"/>
              </a:buClr>
              <a:buFont typeface="Wingdings" charset="2"/>
              <a:buChar char="§"/>
            </a:pPr>
            <a:r>
              <a:rPr lang="en-GB" sz="1200" dirty="0">
                <a:latin typeface="Trade Gothic for Nike 365" panose="020B0503040303020004" pitchFamily="34" charset="0"/>
              </a:rPr>
              <a:t>Non-trivial to predict human behaviour</a:t>
            </a:r>
          </a:p>
        </p:txBody>
      </p:sp>
      <p:sp>
        <p:nvSpPr>
          <p:cNvPr id="10" name="Shape 58"/>
          <p:cNvSpPr/>
          <p:nvPr/>
        </p:nvSpPr>
        <p:spPr>
          <a:xfrm flipV="1">
            <a:off x="4570736" y="1218859"/>
            <a:ext cx="1" cy="2743200"/>
          </a:xfrm>
          <a:prstGeom prst="line">
            <a:avLst/>
          </a:prstGeom>
          <a:ln w="9525" cap="rnd">
            <a:solidFill>
              <a:srgbClr val="4C575D"/>
            </a:solidFill>
            <a:prstDash val="solid"/>
            <a:round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68728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rade Gothic for Nike BdCn" panose="020B0806040303020004" pitchFamily="34" charset="0"/>
              </a:rPr>
              <a:t>INSIGHTS FROM MODEL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56847" y="791709"/>
            <a:ext cx="3933384" cy="147732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800" spc="100" dirty="0">
                <a:latin typeface="Trade Gothic for Nike 365 BdCn" panose="020B0806040303020004" pitchFamily="34" charset="0"/>
                <a:ea typeface="Trade Gothic for Nike Bold Condensed" charset="0"/>
                <a:cs typeface="Trade Gothic for Nike Bold Condensed" charset="0"/>
              </a:rPr>
              <a:t>SMALL CUSTOMERS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spc="100" dirty="0"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  <a:t>They are more engaged on the site</a:t>
            </a:r>
            <a:br>
              <a:rPr lang="en-US" sz="1200" spc="100" dirty="0"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</a:br>
            <a:r>
              <a:rPr lang="en-US" sz="1200" spc="100" dirty="0"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  <a:t>and use it for product discovery and </a:t>
            </a:r>
            <a:br>
              <a:rPr lang="en-US" sz="1200" spc="100" dirty="0"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</a:br>
            <a:r>
              <a:rPr lang="en-US" sz="1200" spc="100" dirty="0"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  <a:t>building shopping cart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spc="100" dirty="0"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  <a:t>Visits, Cart Views, Add/Remove Products are </a:t>
            </a:r>
            <a:br>
              <a:rPr lang="en-US" sz="1200" spc="100" dirty="0"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</a:br>
            <a:r>
              <a:rPr lang="en-US" sz="1200" spc="100" dirty="0"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  <a:t>important variables</a:t>
            </a:r>
          </a:p>
          <a:p>
            <a:endParaRPr lang="en-US" sz="1200" spc="100" dirty="0">
              <a:solidFill>
                <a:schemeClr val="bg1"/>
              </a:solidFill>
              <a:latin typeface="Trade Gothic for Nike 365" panose="020B0503040303020004" pitchFamily="34" charset="0"/>
              <a:ea typeface="Trade Gothic for Nike Bold Condensed" charset="0"/>
              <a:cs typeface="Trade Gothic for Nike Bold Condense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56847" y="2854504"/>
            <a:ext cx="4358886" cy="147732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800" spc="100" dirty="0">
                <a:latin typeface="Trade Gothic for Nike 365 BdCn" panose="020B0806040303020004" pitchFamily="34" charset="0"/>
                <a:ea typeface="Trade Gothic for Nike Bold Condensed" charset="0"/>
                <a:cs typeface="Trade Gothic for Nike Bold Condensed" charset="0"/>
              </a:rPr>
              <a:t>LARGE CUSTOMERS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spc="100" dirty="0"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  <a:t>They predominantly use the site to place orders</a:t>
            </a:r>
            <a:br>
              <a:rPr lang="en-US" sz="1200" spc="100" dirty="0"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</a:br>
            <a:r>
              <a:rPr lang="en-US" sz="1200" spc="100" dirty="0"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  <a:t>and not so much for product discovery or to build</a:t>
            </a:r>
            <a:br>
              <a:rPr lang="en-US" sz="1200" spc="100" dirty="0"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</a:br>
            <a:r>
              <a:rPr lang="en-US" sz="1200" spc="100" dirty="0"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  <a:t>assortments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spc="100" dirty="0"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  <a:t>Order Uploads, Save Orders, Add All Products are </a:t>
            </a:r>
            <a:br>
              <a:rPr lang="en-US" sz="1200" spc="100" dirty="0"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</a:br>
            <a:r>
              <a:rPr lang="en-US" sz="1200" spc="100" dirty="0">
                <a:latin typeface="Trade Gothic for Nike 365" panose="020B0503040303020004" pitchFamily="34" charset="0"/>
                <a:ea typeface="Trade Gothic for Nike Bold Condensed" charset="0"/>
                <a:cs typeface="Trade Gothic for Nike Bold Condensed" charset="0"/>
              </a:rPr>
              <a:t>important variables</a:t>
            </a:r>
          </a:p>
          <a:p>
            <a:endParaRPr lang="en-US" sz="1200" spc="100" dirty="0">
              <a:solidFill>
                <a:schemeClr val="bg1"/>
              </a:solidFill>
              <a:latin typeface="Trade Gothic for Nike 365" panose="020B0503040303020004" pitchFamily="34" charset="0"/>
              <a:ea typeface="Trade Gothic for Nike Bold Condensed" charset="0"/>
              <a:cs typeface="Trade Gothic for Nike Bold Condensed" charset="0"/>
            </a:endParaRPr>
          </a:p>
        </p:txBody>
      </p:sp>
      <p:sp>
        <p:nvSpPr>
          <p:cNvPr id="2" name="Rectangle: Rounded Corners 1"/>
          <p:cNvSpPr/>
          <p:nvPr/>
        </p:nvSpPr>
        <p:spPr>
          <a:xfrm>
            <a:off x="115261" y="690392"/>
            <a:ext cx="8736746" cy="1966975"/>
          </a:xfrm>
          <a:prstGeom prst="roundRect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/>
          <p:cNvSpPr/>
          <p:nvPr/>
        </p:nvSpPr>
        <p:spPr>
          <a:xfrm>
            <a:off x="125767" y="2758685"/>
            <a:ext cx="8736746" cy="1935069"/>
          </a:xfrm>
          <a:prstGeom prst="roundRect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92" y="2797057"/>
            <a:ext cx="3209830" cy="18583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42" y="745494"/>
            <a:ext cx="3209830" cy="186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3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/>
          <p:cNvSpPr txBox="1">
            <a:spLocks/>
          </p:cNvSpPr>
          <p:nvPr/>
        </p:nvSpPr>
        <p:spPr>
          <a:xfrm>
            <a:off x="303893" y="2777665"/>
            <a:ext cx="2261507" cy="30741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Trade Gothic for Nike BdCn"/>
                <a:ea typeface="+mn-ea"/>
                <a:cs typeface="Trade Gothic for Nike BdC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AVERAGE USER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rade Gothic for Nike 365 BdCn" panose="020B0806040303020004" pitchFamily="34" charset="0"/>
              </a:rPr>
              <a:t>CUSTOMER PROFILING</a:t>
            </a:r>
          </a:p>
        </p:txBody>
      </p:sp>
      <p:sp>
        <p:nvSpPr>
          <p:cNvPr id="21" name="Text Placeholder 1"/>
          <p:cNvSpPr txBox="1">
            <a:spLocks/>
          </p:cNvSpPr>
          <p:nvPr/>
        </p:nvSpPr>
        <p:spPr>
          <a:xfrm>
            <a:off x="303894" y="3179077"/>
            <a:ext cx="1809216" cy="92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Trade Gothic for Nike BdCn"/>
                <a:ea typeface="+mn-ea"/>
                <a:cs typeface="Trade Gothic for Nike BdC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  <a:spcBef>
                <a:spcPts val="1200"/>
              </a:spcBef>
            </a:pPr>
            <a:r>
              <a:rPr lang="en-GB" sz="1200" dirty="0">
                <a:latin typeface="Trade Gothic for Nike 365" panose="020B0503040303020004" pitchFamily="34" charset="0"/>
                <a:cs typeface="Trade Gothic for Nike 365"/>
              </a:rPr>
              <a:t>Does a little bit of everything - the average user.</a:t>
            </a:r>
          </a:p>
        </p:txBody>
      </p:sp>
      <p:sp>
        <p:nvSpPr>
          <p:cNvPr id="22" name="Text Placeholder 8"/>
          <p:cNvSpPr txBox="1">
            <a:spLocks/>
          </p:cNvSpPr>
          <p:nvPr/>
        </p:nvSpPr>
        <p:spPr>
          <a:xfrm>
            <a:off x="4559273" y="2782733"/>
            <a:ext cx="2261507" cy="30741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Trade Gothic for Nike BdCn"/>
                <a:ea typeface="+mn-ea"/>
                <a:cs typeface="Trade Gothic for Nike BdC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MEDIA SAVVY</a:t>
            </a:r>
          </a:p>
        </p:txBody>
      </p:sp>
      <p:sp>
        <p:nvSpPr>
          <p:cNvPr id="24" name="Text Placeholder 8"/>
          <p:cNvSpPr txBox="1">
            <a:spLocks/>
          </p:cNvSpPr>
          <p:nvPr/>
        </p:nvSpPr>
        <p:spPr>
          <a:xfrm>
            <a:off x="2431583" y="2777665"/>
            <a:ext cx="2261507" cy="30741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Trade Gothic for Nike BdCn"/>
                <a:ea typeface="+mn-ea"/>
                <a:cs typeface="Trade Gothic for Nike BdC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EXPLORER</a:t>
            </a:r>
          </a:p>
        </p:txBody>
      </p:sp>
      <p:sp>
        <p:nvSpPr>
          <p:cNvPr id="26" name="Text Placeholder 8"/>
          <p:cNvSpPr txBox="1">
            <a:spLocks/>
          </p:cNvSpPr>
          <p:nvPr/>
        </p:nvSpPr>
        <p:spPr>
          <a:xfrm>
            <a:off x="6582506" y="2816445"/>
            <a:ext cx="2261507" cy="30741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Trade Gothic for Nike BdCn"/>
                <a:ea typeface="+mn-ea"/>
                <a:cs typeface="Trade Gothic for Nike BdC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POWER USER</a:t>
            </a:r>
          </a:p>
        </p:txBody>
      </p:sp>
      <p:sp>
        <p:nvSpPr>
          <p:cNvPr id="30" name="Text Placeholder 1"/>
          <p:cNvSpPr txBox="1">
            <a:spLocks/>
          </p:cNvSpPr>
          <p:nvPr/>
        </p:nvSpPr>
        <p:spPr>
          <a:xfrm>
            <a:off x="4559274" y="3179077"/>
            <a:ext cx="1810512" cy="92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Trade Gothic for Nike BdCn"/>
                <a:ea typeface="+mn-ea"/>
                <a:cs typeface="Trade Gothic for Nike BdC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  <a:spcBef>
                <a:spcPts val="1200"/>
              </a:spcBef>
            </a:pPr>
            <a:r>
              <a:rPr lang="en-GB" sz="1200" dirty="0">
                <a:latin typeface="Trade Gothic for Nike 365" panose="020B0503040303020004" pitchFamily="34" charset="0"/>
                <a:cs typeface="Trade Gothic for Nike 365"/>
              </a:rPr>
              <a:t>Likes to dive deep into the content through media content like images, videos and ‘learn more’ sections. </a:t>
            </a:r>
          </a:p>
        </p:txBody>
      </p:sp>
      <p:sp>
        <p:nvSpPr>
          <p:cNvPr id="31" name="Text Placeholder 1"/>
          <p:cNvSpPr txBox="1">
            <a:spLocks/>
          </p:cNvSpPr>
          <p:nvPr/>
        </p:nvSpPr>
        <p:spPr>
          <a:xfrm>
            <a:off x="2427203" y="3179077"/>
            <a:ext cx="1810512" cy="92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Trade Gothic for Nike BdCn"/>
                <a:ea typeface="+mn-ea"/>
                <a:cs typeface="Trade Gothic for Nike BdC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  <a:spcBef>
                <a:spcPts val="1200"/>
              </a:spcBef>
            </a:pPr>
            <a:r>
              <a:rPr lang="en-GB" sz="1200" dirty="0">
                <a:latin typeface="Trade Gothic for Nike 365" panose="020B0503040303020004" pitchFamily="34" charset="0"/>
                <a:cs typeface="Trade Gothic for Nike 365"/>
              </a:rPr>
              <a:t>The engaged user. Utilizes most nike.net features to discover new products, filter queries and eventually build assortments and carts. </a:t>
            </a:r>
          </a:p>
        </p:txBody>
      </p:sp>
      <p:sp>
        <p:nvSpPr>
          <p:cNvPr id="32" name="Text Placeholder 1"/>
          <p:cNvSpPr txBox="1">
            <a:spLocks/>
          </p:cNvSpPr>
          <p:nvPr/>
        </p:nvSpPr>
        <p:spPr>
          <a:xfrm>
            <a:off x="6585557" y="3179077"/>
            <a:ext cx="1810512" cy="9238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Trade Gothic for Nike BdCn"/>
                <a:ea typeface="+mn-ea"/>
                <a:cs typeface="Trade Gothic for Nike BdC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  <a:spcBef>
                <a:spcPts val="1200"/>
              </a:spcBef>
            </a:pPr>
            <a:r>
              <a:rPr lang="en-GB" sz="1200" dirty="0">
                <a:latin typeface="Trade Gothic for Nike 365" panose="020B0503040303020004" pitchFamily="34" charset="0"/>
                <a:cs typeface="Trade Gothic for Nike 365"/>
              </a:rPr>
              <a:t>The large accounts having dedicated merchandising teams. Uses nike.net mainly to place orders.</a:t>
            </a:r>
          </a:p>
        </p:txBody>
      </p:sp>
      <p:sp>
        <p:nvSpPr>
          <p:cNvPr id="14" name="Text Placeholder 8"/>
          <p:cNvSpPr txBox="1">
            <a:spLocks/>
          </p:cNvSpPr>
          <p:nvPr/>
        </p:nvSpPr>
        <p:spPr>
          <a:xfrm>
            <a:off x="226886" y="647978"/>
            <a:ext cx="3804557" cy="30741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Trade Gothic for Nike BdCn"/>
                <a:ea typeface="+mn-ea"/>
                <a:cs typeface="Trade Gothic for Nike BdC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METHODOLOGY</a:t>
            </a:r>
            <a:endParaRPr lang="en-GB" sz="1600" dirty="0"/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228599" y="1165980"/>
            <a:ext cx="3887107" cy="5447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Trade Gothic for Nike BdCn"/>
                <a:ea typeface="+mn-ea"/>
                <a:cs typeface="Trade Gothic for Nike BdC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ts val="1300"/>
              </a:lnSpc>
              <a:spcBef>
                <a:spcPts val="1200"/>
              </a:spcBef>
              <a:buClr>
                <a:srgbClr val="939597"/>
              </a:buClr>
              <a:buFont typeface="Wingdings" charset="2"/>
              <a:buChar char="§"/>
            </a:pPr>
            <a:r>
              <a:rPr lang="en-GB" sz="1200" dirty="0">
                <a:latin typeface="Trade Gothic for Nike 365" panose="020B0503040303020004" pitchFamily="34" charset="0"/>
                <a:cs typeface="Trade Gothic for Nike 365"/>
              </a:rPr>
              <a:t>Aggregated data for each customer at a season level</a:t>
            </a:r>
          </a:p>
          <a:p>
            <a:pPr marL="171450" indent="-171450">
              <a:lnSpc>
                <a:spcPts val="1300"/>
              </a:lnSpc>
              <a:spcBef>
                <a:spcPts val="1200"/>
              </a:spcBef>
              <a:buClr>
                <a:srgbClr val="939597"/>
              </a:buClr>
              <a:buFont typeface="Wingdings" charset="2"/>
              <a:buChar char="§"/>
            </a:pPr>
            <a:r>
              <a:rPr lang="en-GB" sz="1200" dirty="0">
                <a:latin typeface="Trade Gothic for Nike 365" panose="020B0503040303020004" pitchFamily="34" charset="0"/>
                <a:cs typeface="Trade Gothic for Nike 365"/>
              </a:rPr>
              <a:t>Created customer profiles using Archetype Analysis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03893" y="1087024"/>
            <a:ext cx="3733800" cy="0"/>
          </a:xfrm>
          <a:prstGeom prst="line">
            <a:avLst/>
          </a:prstGeom>
          <a:ln w="9525" cmpd="sng">
            <a:solidFill>
              <a:srgbClr val="4C575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/>
          <p:cNvSpPr txBox="1">
            <a:spLocks/>
          </p:cNvSpPr>
          <p:nvPr/>
        </p:nvSpPr>
        <p:spPr>
          <a:xfrm>
            <a:off x="226886" y="2311168"/>
            <a:ext cx="4043804" cy="30741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Trade Gothic for Nike BdCn"/>
                <a:ea typeface="+mn-ea"/>
                <a:cs typeface="Trade Gothic for Nike BdC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RESULTS</a:t>
            </a:r>
            <a:endParaRPr lang="en-GB" sz="1600" dirty="0"/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297643" y="2700659"/>
            <a:ext cx="3841750" cy="0"/>
          </a:xfrm>
          <a:prstGeom prst="line">
            <a:avLst/>
          </a:prstGeom>
          <a:ln w="9525" cmpd="sng">
            <a:solidFill>
              <a:srgbClr val="4C575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911" y="2771123"/>
            <a:ext cx="358098" cy="35809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1921" y="2766514"/>
            <a:ext cx="358098" cy="35809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47" y="2771123"/>
            <a:ext cx="358098" cy="35809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9403" y="2771123"/>
            <a:ext cx="358098" cy="35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0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in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26AA9"/>
      </a:accent1>
      <a:accent2>
        <a:srgbClr val="7457A1"/>
      </a:accent2>
      <a:accent3>
        <a:srgbClr val="51C2C4"/>
      </a:accent3>
      <a:accent4>
        <a:srgbClr val="006CB2"/>
      </a:accent4>
      <a:accent5>
        <a:srgbClr val="CFDE66"/>
      </a:accent5>
      <a:accent6>
        <a:srgbClr val="74C058"/>
      </a:accent6>
      <a:hlink>
        <a:srgbClr val="F27758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z="2000" spc="100" dirty="0" smtClean="0">
            <a:solidFill>
              <a:schemeClr val="bg1"/>
            </a:solidFill>
            <a:latin typeface="Trade Gothic for Nike Bold Condensed" charset="0"/>
            <a:ea typeface="Trade Gothic for Nike Bold Condensed" charset="0"/>
            <a:cs typeface="Trade Gothic for Nike Bold Condensed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N__PPT_Template" id="{6A02F2C7-8285-EA49-A418-EFA8E5E4B60C}" vid="{3C8DA1D1-1BDB-D342-B71A-55C7242319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NN__PPT_Template</Template>
  <TotalTime>5222</TotalTime>
  <Words>735</Words>
  <Application>Microsoft Office PowerPoint</Application>
  <PresentationFormat>On-screen Show (16:9)</PresentationFormat>
  <Paragraphs>126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Trade Gothic for Nike 365</vt:lpstr>
      <vt:lpstr>Trade Gothic for Nike 365 BdCn</vt:lpstr>
      <vt:lpstr>Trade Gothic for Nike 365 Light</vt:lpstr>
      <vt:lpstr>Trade Gothic for Nike BdCn</vt:lpstr>
      <vt:lpstr>Trade Gothic for Nike Bold Condensed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Jha, Rohan</dc:creator>
  <cp:lastModifiedBy>Jha, Rohan</cp:lastModifiedBy>
  <cp:revision>111</cp:revision>
  <dcterms:created xsi:type="dcterms:W3CDTF">2017-08-04T04:32:06Z</dcterms:created>
  <dcterms:modified xsi:type="dcterms:W3CDTF">2017-08-07T19:34:29Z</dcterms:modified>
</cp:coreProperties>
</file>